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216" autoAdjust="0"/>
  </p:normalViewPr>
  <p:slideViewPr>
    <p:cSldViewPr snapToGrid="0">
      <p:cViewPr varScale="1">
        <p:scale>
          <a:sx n="75" d="100"/>
          <a:sy n="75" d="100"/>
        </p:scale>
        <p:origin x="58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ACBA4-95D2-4802-AB7E-DF7FF19F338F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F5EF3-89E6-4A1C-955C-F08129F033C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25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F5EF3-89E6-4A1C-955C-F08129F033C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58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A7CD74-D193-2DD5-15EB-42CF17D85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0B00AAE-CF76-D302-24E0-95231CC75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B7E261-0385-DD24-7E4D-950B3C4A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446D14-F43D-2B2E-2088-E7870F305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C50CFF-D9AF-38B8-0F3A-6E94C099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283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1FB308-755C-FA3B-938B-ED1963E2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1212A2-DBBF-D254-2539-F4E67D84F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054396-CC6E-4D93-8FBE-82642FAC4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E4EEB2-DEBA-65CE-6659-C57C81A42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A1271A-93F4-3661-632B-FF559B24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0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4E71808-3F4F-63DD-CB43-32DC7AF3C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CBA78B5-FE6C-5060-B633-F1BB8A809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C924FCA-3861-A5D2-78F5-25008E84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A070F8-2063-BD6F-C5E2-4054D89C0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E8495F-2276-576D-30B8-865C2484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45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476CB-1432-821F-93B6-737BC2912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E566DF-D747-71CB-5FED-7FF7D33F4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37B9B7-F2C7-CE26-2AC6-95DAA5C8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16116A-717A-9EED-0A37-59CD3453B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50EDA33-EE9C-953D-ADFA-7CB6A365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93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869E53-0CB1-85AB-7254-EE3BFA42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52299C-75CC-3EE9-A849-0B1203F19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F6FB66-EAAF-944B-C41E-6AAF89C7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46AA45-117C-E184-CC97-2C762CDE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569E0D-54CA-E2D1-4C4E-40B625D4F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45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F100A4-CA85-F2A0-FF25-71767B93F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94CB3B-4E72-AF37-B354-E607EFB04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6E293C2-F683-FBC4-F0DC-462AC34AD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4B4A4B1-F885-1086-2203-C764C336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E8D93B2-B178-8E47-1A2A-990EC6659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4C4315-6AE0-A63C-BB53-F61AB616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56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77727D-9AB0-8EA7-99D6-6C63937F5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D06573-B3D7-CF02-9642-C1E6E53D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FEB87B6-4DCA-0E55-5F34-9B4660D8F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9A14A26-4499-64D2-9EFF-F7DD8BC75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F1AF13C-E901-9ED7-6F01-85DB7E67A9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BD84A8D-D4C0-0CEE-496D-4228D0550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6BCF503-03D1-F5B6-8AF8-1CA87D5B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43F6C5D-BC23-F33F-1307-3E7F1929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692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6309BD-0CF8-C0EE-6638-D89F68D6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B90495-9E19-4E43-EF54-BEFB7B67D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133970-350F-97C4-5D77-277BD99B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4CF5F65-41F9-AD0D-1D85-61CA2C1F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21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E1C0FA3-02E4-A4D4-6B7B-BBDF7FF11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D19ECA3-B6CE-6B25-4E3F-8964397B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02B2E0-194A-B04B-7FD8-02B7E411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043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CD547C-C162-E046-78B4-3B98F15D7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AD6F8D-EE3F-C1CD-E616-EE4173966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F7661DE-C71D-AF9B-6E11-16E4E1F52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B2DAC0-F4DF-B8E1-C9D4-76C53B8D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40BDA5F-0F50-3702-1073-718980D4B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2C7CA3-5F58-DA8F-5564-7033BE4A5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159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99AE8F-5E02-574C-5C6C-3F5AAAEC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8926099-99B3-55F3-6B61-CDC76E991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3B09BFB-1DE4-720C-C785-A55709942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9F358D1-747D-8B60-74C3-065C61992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0E6C36-2BF8-FD18-EEBE-A2C765C3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7842249-9DAA-0B16-8D70-0C2D95CA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68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21B907D-C0FE-EDE2-E168-36901322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2A5D906-00EA-D700-00BF-6E7C4B3FA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FF7E46-B7C1-AFBE-EC94-9172092610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303ABF-EE67-4F4B-AF04-EF8391C65498}" type="datetimeFigureOut">
              <a:rPr lang="pl-PL" smtClean="0"/>
              <a:t>17.02.2026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710DF21-46F9-E02D-7967-82CDAE092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40E760A-654C-B161-24B0-3D5D4E7D5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C3311-66E4-44D0-B1FF-BAB160CEA47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01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zagrodaedukacyjna.pl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agrodaedukacyjna.pl/dolacz-do-na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rtka wełniana z wełny alpaki dziecięca - Eurowolle.pl">
            <a:extLst>
              <a:ext uri="{FF2B5EF4-FFF2-40B4-BE49-F238E27FC236}">
                <a16:creationId xmlns:a16="http://schemas.microsoft.com/office/drawing/2014/main" id="{32A34959-DE4E-3D99-EE79-A7F18F58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09805" cy="68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CF6E0AA-B4B0-A3C8-B892-97E9748687D8}"/>
              </a:ext>
            </a:extLst>
          </p:cNvPr>
          <p:cNvSpPr txBox="1"/>
          <p:nvPr/>
        </p:nvSpPr>
        <p:spPr>
          <a:xfrm>
            <a:off x="5009805" y="298948"/>
            <a:ext cx="67443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PORADNIK</a:t>
            </a:r>
            <a:b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DLA</a:t>
            </a:r>
          </a:p>
          <a:p>
            <a:pPr algn="ctr"/>
            <a:r>
              <a:rPr lang="pl-P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BENEFICJENTA</a:t>
            </a:r>
            <a:endParaRPr lang="pl-PL" sz="4000" b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DA5C4F3F-129F-85B4-9542-48C242713C73}"/>
              </a:ext>
            </a:extLst>
          </p:cNvPr>
          <p:cNvSpPr txBox="1"/>
          <p:nvPr/>
        </p:nvSpPr>
        <p:spPr>
          <a:xfrm>
            <a:off x="5534199" y="2449129"/>
            <a:ext cx="609738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ROZWÓJ PRZEDSIĘBIORCZOŚCI POPRZES START ZAGRÓD EDUKACYJNYCH </a:t>
            </a:r>
          </a:p>
          <a:p>
            <a:pPr algn="ctr"/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P.1.3 Zagrody edukacyjne jako rozwój przedsiębiorczości dla gospodarstw rolnych</a:t>
            </a:r>
          </a:p>
          <a:p>
            <a:endParaRPr lang="pl-PL" dirty="0"/>
          </a:p>
        </p:txBody>
      </p:sp>
      <p:pic>
        <p:nvPicPr>
          <p:cNvPr id="8" name="Obraz 7" descr="Obraz zawierający tekst, logo, Czcionka, zrzut ekranu&#10;&#10;Opis wygenerowany automatycznie">
            <a:extLst>
              <a:ext uri="{FF2B5EF4-FFF2-40B4-BE49-F238E27FC236}">
                <a16:creationId xmlns:a16="http://schemas.microsoft.com/office/drawing/2014/main" id="{B8BA44CC-D291-7A9F-1ABF-CEE210392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81" y="5794198"/>
            <a:ext cx="4779819" cy="1061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08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DDD3A7-3144-F704-9C76-25B7E59D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238539"/>
            <a:ext cx="11873706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STANDARDY OGÓLNOPOLSKIEJ SIECI ZAGRÓD EDUKACYJNYCH</a:t>
            </a: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FB081B-59CD-9EF4-8287-19AB7D528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58" y="1868159"/>
            <a:ext cx="7558700" cy="4548145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koncepcją zatwierdzoną przez Ministerstwo Rolnictwa i Rozwoju Wsi w listopadzie 2011 roku oraz wdrażania przez Centrum Doradztwa Rolniczego w Brwinowie, Oddział w Krakowie (CDR O/Kraków), "Zagroda edukacyjna” to obiekt: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Zlokalizowany na obszarach wiejskich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Prowadzony przez mieszkańca wsi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Przyjmujący dzieci i młodzież w ramach programów szkolnych i aktywności pozaszkolnej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Posiadający i prezentujący zwierzęta gospodarskie albo uprawy rolnicze </a:t>
            </a:r>
          </a:p>
          <a:p>
            <a:pPr marL="0" indent="0" algn="just">
              <a:buNone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Realizujący przynajmniej dwa cele edukacyjne spośród poniżej wymienionych </a:t>
            </a:r>
          </a:p>
        </p:txBody>
      </p:sp>
      <p:pic>
        <p:nvPicPr>
          <p:cNvPr id="6146" name="Picture 2" descr="Zagrody edukacyjne jako element rolnictwa społecznego: Krajowej Sieci  Obszarów Wiejskich +">
            <a:extLst>
              <a:ext uri="{FF2B5EF4-FFF2-40B4-BE49-F238E27FC236}">
                <a16:creationId xmlns:a16="http://schemas.microsoft.com/office/drawing/2014/main" id="{78699999-24B1-CDE9-C188-43776071C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5" r="2" b="2"/>
          <a:stretch>
            <a:fillRect/>
          </a:stretch>
        </p:blipFill>
        <p:spPr bwMode="auto">
          <a:xfrm>
            <a:off x="7675658" y="1870576"/>
            <a:ext cx="4399384" cy="487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65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64B55C-5DBB-2EB5-0CF3-C79F74355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9184"/>
            <a:ext cx="7724577" cy="1783080"/>
          </a:xfrm>
        </p:spPr>
        <p:txBody>
          <a:bodyPr anchor="b">
            <a:normAutofit/>
          </a:bodyPr>
          <a:lstStyle/>
          <a:p>
            <a:pPr algn="ctr"/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 EDUKACYJNE ZAGRÓD</a:t>
            </a:r>
          </a:p>
        </p:txBody>
      </p:sp>
      <p:sp>
        <p:nvSpPr>
          <p:cNvPr id="820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003EA8-1307-42D9-B99A-F06F49EDE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1" y="2706624"/>
            <a:ext cx="7724578" cy="348386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w zakresie produkcji roślinnej </a:t>
            </a:r>
          </a:p>
          <a:p>
            <a:pPr marL="514350" indent="-514350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w zakresie produkcji zwierzęcej</a:t>
            </a:r>
          </a:p>
          <a:p>
            <a:pPr marL="514350" indent="-514350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w zakresie przetwórstwa płodów rolnych</a:t>
            </a:r>
          </a:p>
          <a:p>
            <a:pPr marL="514350" indent="-514350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w zakresie świadomości ekologicznej i konsumenckiej, </a:t>
            </a:r>
          </a:p>
          <a:p>
            <a:pPr marL="514350" indent="-514350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edukacja w zakresie dziedzictwa kultury materialnej wsi, tradycyjnych zawodów, rękodzieła i twórczości ludowej.</a:t>
            </a:r>
          </a:p>
        </p:txBody>
      </p:sp>
      <p:pic>
        <p:nvPicPr>
          <p:cNvPr id="8194" name="Picture 2" descr="Zakładamy zagrodę edukacyjną">
            <a:extLst>
              <a:ext uri="{FF2B5EF4-FFF2-40B4-BE49-F238E27FC236}">
                <a16:creationId xmlns:a16="http://schemas.microsoft.com/office/drawing/2014/main" id="{5A162F46-4FDF-D6F0-E556-988D4A0F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4894" y="176783"/>
            <a:ext cx="3142626" cy="29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roducent kaszek dla dzieci zabrał głos ws. importu zboża z Ukrainy">
            <a:extLst>
              <a:ext uri="{FF2B5EF4-FFF2-40B4-BE49-F238E27FC236}">
                <a16:creationId xmlns:a16="http://schemas.microsoft.com/office/drawing/2014/main" id="{7E4F2F21-4760-4B7B-2AF0-4BF99D5C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4894" y="3319335"/>
            <a:ext cx="3142626" cy="267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75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32F77A-932E-68A2-F6E1-BD09F8B0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4600">
                <a:latin typeface="Times New Roman" panose="02020603050405020304" pitchFamily="18" charset="0"/>
                <a:cs typeface="Times New Roman" panose="02020603050405020304" pitchFamily="18" charset="0"/>
              </a:rPr>
              <a:t>WARUNKI TECHNICZNE DLA ZAGRÓD EDUKACYJNYCH</a:t>
            </a:r>
          </a:p>
        </p:txBody>
      </p:sp>
      <p:sp>
        <p:nvSpPr>
          <p:cNvPr id="718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487886-8AFB-7746-87E1-B23EC11EF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2071315"/>
            <a:ext cx="7135043" cy="4548145"/>
          </a:xfrm>
        </p:spPr>
        <p:txBody>
          <a:bodyPr anchor="t">
            <a:normAutofit/>
          </a:bodyPr>
          <a:lstStyle/>
          <a:p>
            <a:pPr marL="514350" indent="-514350" algn="just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Obiekt powinien posiadać zwierzęta gospodarskie lub uprawy rolnicze przeznaczone do prezentacji dla grup dzieci i młodzieży przyjmowanych w ramach programów szkolnych i pozaszkolnych lub udostępniane jako atrakcja turystyczna dla rodzin z dziećmi i dorosłych podróżujących indywidualnie. </a:t>
            </a:r>
          </a:p>
          <a:p>
            <a:pPr marL="514350" indent="-514350" algn="just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Minimalnym obligatoryjnym warunkiem technicznym jest posiadanie zadaszonego miejsca do prowadzenia zajęć i udostepnienie toalet dla uczestników zajęć oraz spełnienie określonych prawem warunków bezpieczeństwa.</a:t>
            </a:r>
          </a:p>
        </p:txBody>
      </p:sp>
      <p:pic>
        <p:nvPicPr>
          <p:cNvPr id="5" name="Obraz 4" descr="Obraz zawierający ssak, na wolnym powietrzu, trawa, płot&#10;&#10;Zawartość wygenerowana przez AI może być niepoprawna.">
            <a:extLst>
              <a:ext uri="{FF2B5EF4-FFF2-40B4-BE49-F238E27FC236}">
                <a16:creationId xmlns:a16="http://schemas.microsoft.com/office/drawing/2014/main" id="{702DC02B-A304-81FF-5C3E-675506CDA4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87" r="20297" b="2"/>
          <a:stretch>
            <a:fillRect/>
          </a:stretch>
        </p:blipFill>
        <p:spPr>
          <a:xfrm>
            <a:off x="7675658" y="2093976"/>
            <a:ext cx="4144430" cy="45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9" name="Rectangle 10248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1" name="Freeform: Shape 10250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FF81565-B47D-F39B-8120-882B74DE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DODATKOWE/ LINKI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 descr="Zagroda edukacyjna pomysłem na rozwój gospodarstwa rolnego">
            <a:extLst>
              <a:ext uri="{FF2B5EF4-FFF2-40B4-BE49-F238E27FC236}">
                <a16:creationId xmlns:a16="http://schemas.microsoft.com/office/drawing/2014/main" id="{FF22742F-0C01-57A1-DD16-21E61383F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6986" y="553454"/>
            <a:ext cx="8979196" cy="24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E84D8B-2B9E-3F7F-9289-DBC6873F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779" y="3884452"/>
            <a:ext cx="5723021" cy="23987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000">
                <a:hlinkClick r:id="rId3"/>
              </a:rPr>
              <a:t>https://zagrodaedukacyjna.pl/</a:t>
            </a:r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r>
              <a:rPr lang="pl-PL" sz="2000">
                <a:hlinkClick r:id="rId4"/>
              </a:rPr>
              <a:t>https://zagrodaedukacyjna.pl/dolacz-do-nas/</a:t>
            </a:r>
            <a:endParaRPr lang="pl-PL" sz="2000"/>
          </a:p>
          <a:p>
            <a:pPr marL="0" indent="0">
              <a:buNone/>
            </a:pPr>
            <a:endParaRPr lang="pl-PL" sz="2000"/>
          </a:p>
          <a:p>
            <a:pPr marL="0" indent="0">
              <a:buNone/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361040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2" name="Rectangle 923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437D24C-DBDC-F67A-53E4-1C07ACF2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ZAGRODY EDUKACYJNE</a:t>
            </a:r>
            <a:endParaRPr lang="pl-PL" sz="4600" dirty="0"/>
          </a:p>
        </p:txBody>
      </p:sp>
      <p:sp>
        <p:nvSpPr>
          <p:cNvPr id="92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235098D-94EF-AAC9-112E-83A91833B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048" y="2071316"/>
            <a:ext cx="7495031" cy="4605836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Zagrody edukacyjne to innowacyjny element rolnictwa społecznego, który łączy aktywność rolniczą z profesjonalnymi usługami edukacyjnymi. Te unikatowe gospodarstwa odgrywają ważną rolę w edukacji, integracji społecznej i terapii na terenach wiejskich. W Polsce inicjatywa jest koordynowana przez różne instytucje, w tym Centrum Doradztwa Rolniczego.  </a:t>
            </a:r>
          </a:p>
          <a:p>
            <a:pPr marL="0" indent="0" algn="just">
              <a:buNone/>
            </a:pPr>
            <a:r>
              <a:rPr lang="pl-PL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Definicja:</a:t>
            </a: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"Zagroda Edukacyjna" to zastrzeżony znak towarowy, który może być używany tylko przez gospodarstwa spełniające określone kryteria. Te, muszą być zlokalizowane na terenach wiejskich i oferować profesjonalne usługi edukacyjne. Prawo do korzystania z nazwy jest regulowane przez system doradztwa rolniczego i jest związane z różnymi aspektami działalności, od produkcji roślinnej i zwierzęcej po wspieranie dziedzictwa kulturowego i rozwijanie świadomości ekologicznej.</a:t>
            </a:r>
          </a:p>
          <a:p>
            <a:pPr marL="0" indent="0" algn="just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Poniższa prezentacja zawiera szczegółowe informacje dotyczące tworzenia zagród edukacyjnych, warunków przyznawania pomocy oraz standardów Ogólnopolskiej Sieci Zagród Edukacyjnych.</a:t>
            </a: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4" name="Picture 8" descr="Zagrody edukacyjne">
            <a:extLst>
              <a:ext uri="{FF2B5EF4-FFF2-40B4-BE49-F238E27FC236}">
                <a16:creationId xmlns:a16="http://schemas.microsoft.com/office/drawing/2014/main" id="{DF6FB221-2940-95BE-C61A-6E0EFD44D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1911493"/>
            <a:ext cx="4182872" cy="422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07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838ECE-12AE-4E68-CA91-514154EE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 ORAZ FORMA DOFINANSOWANIA</a:t>
            </a:r>
            <a:endParaRPr lang="pl-PL" sz="4600" dirty="0"/>
          </a:p>
        </p:txBody>
      </p:sp>
      <p:sp>
        <p:nvSpPr>
          <p:cNvPr id="206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DBAFD0-5153-8C16-6BA7-596EA7CC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5" y="2071316"/>
            <a:ext cx="6454396" cy="4548144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zagród edukacyjnych (ZE) </a:t>
            </a:r>
          </a:p>
          <a:p>
            <a:pPr marL="514350" indent="-514350" algn="just">
              <a:buAutoNum type="arabicParenR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Płatność ryczałtowa.</a:t>
            </a:r>
          </a:p>
          <a:p>
            <a:pPr marL="514350" indent="-514350" algn="just">
              <a:buAutoNum type="arabicParenR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Minimalna kwota pomocy – 50 tys. zł. </a:t>
            </a:r>
          </a:p>
          <a:p>
            <a:pPr marL="514350" indent="-514350" algn="just">
              <a:buAutoNum type="arabicParenR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Maksymalna kwota pomocy – 150 tys. zł.</a:t>
            </a:r>
          </a:p>
          <a:p>
            <a:pPr marL="514350" indent="-514350" algn="just">
              <a:buAutoNum type="arabicParenR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przyznaje się w wysokości zgodnej z poziomem dofinansowania, określonym przez Lokalną Grupę Działania (LGD) w regulaminie naboru, nieprzekraczającym poziomu dofinansowania wynoszącego do 85% kosztów kwalifikowalnych.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C19F045-080A-3750-A8F6-4ECCEF2B04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14" r="19763" b="1"/>
          <a:stretch>
            <a:fillRect/>
          </a:stretch>
        </p:blipFill>
        <p:spPr>
          <a:xfrm>
            <a:off x="6837680" y="2071316"/>
            <a:ext cx="5171440" cy="4548144"/>
          </a:xfrm>
          <a:prstGeom prst="rect">
            <a:avLst/>
          </a:prstGeom>
        </p:spPr>
      </p:pic>
      <p:sp>
        <p:nvSpPr>
          <p:cNvPr id="4" name="AutoShape 4" descr="Euro banknoty - Nominały, wygląd i historia wspólnej waluty">
            <a:extLst>
              <a:ext uri="{FF2B5EF4-FFF2-40B4-BE49-F238E27FC236}">
                <a16:creationId xmlns:a16="http://schemas.microsoft.com/office/drawing/2014/main" id="{F450E7FF-0EF4-04A4-4DA6-CBF325FB0E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1628209" cy="162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Euro banknoty - Nominały, wygląd i historia wspólnej waluty">
            <a:extLst>
              <a:ext uri="{FF2B5EF4-FFF2-40B4-BE49-F238E27FC236}">
                <a16:creationId xmlns:a16="http://schemas.microsoft.com/office/drawing/2014/main" id="{A198291E-2B2A-45E4-829E-7AB8529CD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11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CF0725-0D80-BE50-290F-AFC53B20A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MOŻE UBIEGAĆ SIĘ  O WSPARCIE? </a:t>
            </a:r>
            <a:b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PRZEDMIOTOWE</a:t>
            </a:r>
            <a:endParaRPr lang="pl-PL" sz="4600" dirty="0"/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008889-7A55-9923-CE34-7F18EC4A9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2071316"/>
            <a:ext cx="7082845" cy="411917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zagród edukacyjnych (ZE) </a:t>
            </a:r>
          </a:p>
          <a:p>
            <a:pPr marL="514350" indent="-514350">
              <a:buAutoNum type="arabicParenR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Miejsce zamieszkania na obszarze wiejskim objętym Lokalną Strategią Rozwoju (LSR) co najmniej od roku poprzedzającego dzień złożenia wniosku o przyznanie pomocy (WOPP) – dotyczy osoby fizycznej. </a:t>
            </a:r>
          </a:p>
          <a:p>
            <a:pPr marL="514350" indent="-514350">
              <a:buAutoNum type="arabicParenR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Wnioskodawca jest rolnikiem albo małżonkiem rolnika albo domownikiem z małego gospodarstwa rolnego. </a:t>
            </a:r>
          </a:p>
          <a:p>
            <a:pPr marL="514350" indent="-514350">
              <a:buAutoNum type="arabicParenR"/>
            </a:pP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Wnioskodawcy nie została dotychczas przyznana pomoc na działalność tego samego rodzaju.</a:t>
            </a:r>
          </a:p>
        </p:txBody>
      </p:sp>
      <p:pic>
        <p:nvPicPr>
          <p:cNvPr id="3074" name="Picture 2" descr="Rolnik rodzina Zdjęcia - darmowe pobieranie na Freepik">
            <a:extLst>
              <a:ext uri="{FF2B5EF4-FFF2-40B4-BE49-F238E27FC236}">
                <a16:creationId xmlns:a16="http://schemas.microsoft.com/office/drawing/2014/main" id="{17EAEAA6-E330-DDC2-3321-38486F8B2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6" r="15896" b="-3"/>
          <a:stretch>
            <a:fillRect/>
          </a:stretch>
        </p:blipFill>
        <p:spPr bwMode="auto">
          <a:xfrm>
            <a:off x="7489245" y="1911493"/>
            <a:ext cx="4499555" cy="47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0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D9FAFE-B3EA-F525-0843-DC31EA1B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KTO MOŻE UBIEGAĆ SIĘ  O WSPARCIE? </a:t>
            </a:r>
            <a:b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PRZEDMIOTOWE</a:t>
            </a:r>
            <a:endParaRPr lang="pl-PL" sz="4600" dirty="0"/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245132-0574-65D9-717C-801CEC750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1" y="2071316"/>
            <a:ext cx="6888480" cy="4626156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zagród edukacyjnych (ZE) </a:t>
            </a:r>
          </a:p>
          <a:p>
            <a:pPr marL="514350" indent="-514350" algn="just">
              <a:buAutoNum type="arabi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w jednym etapie w terminie do 2 lat od dnia zawarcia umowy o przyznaniu pomocy. </a:t>
            </a:r>
          </a:p>
          <a:p>
            <a:pPr marL="514350" indent="-514350" algn="just">
              <a:buAutoNum type="arabi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gdy operacja jest inwestycją trwale związaną z nieruchomością, realizacja: a) na obszarze objętym Lokalną Strategią Rozwoju (LSR), b) na nieruchomości będącej własnością wnioskodawcy lub do której wnioskodawca posiada tytuł prawny do dysponowania na cele określone we wniosku o przyznanie pomocy przez okres ubiegania się o przyznanie pomocy na operację, okres realizacji operacji oraz okres związania celem</a:t>
            </a:r>
          </a:p>
          <a:p>
            <a:pPr marL="514350" indent="-514350" algn="just">
              <a:buAutoNum type="arabicParenR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operacji, która obejmuje koszty zakupu i instalacji odnawialnych źródeł energii, pomoc przyznaje się, jeżeli suma planowanych do poniesienia kosztów dotyczących odnawialnych źródeł energii nie przekracza połowy wszystkich kosztów kwalifikowalnych.</a:t>
            </a:r>
          </a:p>
        </p:txBody>
      </p:sp>
      <p:pic>
        <p:nvPicPr>
          <p:cNvPr id="4098" name="Picture 2" descr="Get yourself a farm house for rent">
            <a:extLst>
              <a:ext uri="{FF2B5EF4-FFF2-40B4-BE49-F238E27FC236}">
                <a16:creationId xmlns:a16="http://schemas.microsoft.com/office/drawing/2014/main" id="{7E6B0CD9-B57B-53F1-1158-69804A817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r="27959" b="2"/>
          <a:stretch>
            <a:fillRect/>
          </a:stretch>
        </p:blipFill>
        <p:spPr bwMode="auto">
          <a:xfrm>
            <a:off x="7294880" y="1911493"/>
            <a:ext cx="4572000" cy="476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28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26AE54-5336-3116-93C1-1A70EB8FE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DODATKOWE WARUNKI PRZEDMIOTOWE PRZYZNAWANIA POMOCY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D95761-20A8-A210-8DC3-8EC33123B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11253747" cy="4529856"/>
          </a:xfrm>
        </p:spPr>
        <p:txBody>
          <a:bodyPr anchor="t">
            <a:normAutofit/>
          </a:bodyPr>
          <a:lstStyle/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zgodna z celami Lokalnej Strategii Rozwoju (LSR).</a:t>
            </a:r>
          </a:p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Operacja jest uzasadniona ekonomicznie, co potwierdza przedłożony uproszczony biznesplan.</a:t>
            </a:r>
          </a:p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Operacja jest inwestycją polegającą na dostosowaniu małego gospodarstwa rolnego do świadczenia usług edukacyjnych zgodnie ze standardami Ogólnopolskiej Sieci Zagród Edukacyjnych (OSZE).</a:t>
            </a:r>
          </a:p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Operacja zakłada realizację przynajmniej dwóch celów edukacyjnych, o których mowa w standardach Ogólnopolskiej Sieci Zagród Edukacyjnych. </a:t>
            </a:r>
          </a:p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Operacja nie obejmuje kosztów inwestycji w produkcję rolniczą lub przetwórczą.</a:t>
            </a:r>
          </a:p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Operacja uzyskała pozytywną rekomendację właściwego terytorialnie przedstawiciela ODR – wojewódzkiego koordynatora Ogólnopolskiej Sieci Zagród Edukacyjnych pod kątem spójności ze standardami Ogólnopolskiej Sieci Zagród Edukacyjnych.</a:t>
            </a:r>
          </a:p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Wnioskodawca przewiduje przystąpienie do Ogólnopolskiej Sieci Zagród Edukacyjnych prowadzonej przez Centrum Doradztwa Rolniczego (CDR) w Brwinowie Oddział w Krakowie nie później niż w dniu złożenia wniosku o płatność (WOP).</a:t>
            </a:r>
          </a:p>
        </p:txBody>
      </p:sp>
    </p:spTree>
    <p:extLst>
      <p:ext uri="{BB962C8B-B14F-4D97-AF65-F5344CB8AC3E}">
        <p14:creationId xmlns:p14="http://schemas.microsoft.com/office/powerpoint/2010/main" val="597806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3E54BDA-83DA-6E42-2578-A01FDBAF5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PRZEDMIOTOWE- BIZNESPLAN</a:t>
            </a:r>
            <a:endParaRPr lang="pl-PL" sz="46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5AE347-6738-4C03-C586-8EBE31A37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" y="1900009"/>
            <a:ext cx="7763828" cy="4624124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Biznesplan powinien: </a:t>
            </a:r>
          </a:p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Być racjonalny i uzasadniony zakresem operacji.</a:t>
            </a:r>
          </a:p>
          <a:p>
            <a:pPr marL="514350" indent="-514350" algn="just">
              <a:buAutoNum type="arabi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Zawierać co najmniej: </a:t>
            </a:r>
          </a:p>
          <a:p>
            <a:pPr marL="514350" indent="-514350" algn="just"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wskazanie celu, w tym zakładanego ilościowego lub wartościowego poziomu sprzedaży produktów lub usług,</a:t>
            </a:r>
          </a:p>
          <a:p>
            <a:pPr marL="514350" indent="-514350" algn="just"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planowany zakres działań niezbędnych do osiągnięcia celu, w tym wskazanie zakresu rzeczowego i nakładów finansowych,</a:t>
            </a:r>
          </a:p>
          <a:p>
            <a:pPr marL="514350" indent="-514350" algn="just"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dotyczące zasobów posiadanych przez wnioskodawcę niezbędnych ze względu na przedmiot operacji, która zamierza realizować, w tym opis wyjściowej sytuacji ekonomicznej wnioskodawcy oraz kwalifikacji lub doświadczenia,</a:t>
            </a:r>
          </a:p>
          <a:p>
            <a:pPr marL="514350" indent="-514350" algn="just"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dotyczące sposobu prowadzenia działalności, w szczególności informacje o sposobie realizacji w zagrodzie edukacyjnej celów edukacyjnych, o których mowa w standardzie Ogólnopolskiej Sieci Zagród Edukacyjnych (OSZE).</a:t>
            </a:r>
          </a:p>
        </p:txBody>
      </p:sp>
      <p:pic>
        <p:nvPicPr>
          <p:cNvPr id="4" name="Picture 2" descr="Jak napisać biznes plan? Dobry biznesplan krok po kroku">
            <a:extLst>
              <a:ext uri="{FF2B5EF4-FFF2-40B4-BE49-F238E27FC236}">
                <a16:creationId xmlns:a16="http://schemas.microsoft.com/office/drawing/2014/main" id="{5DE2A632-58C9-C6AA-1EDE-A24EA929B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r="24371" b="-3"/>
          <a:stretch>
            <a:fillRect/>
          </a:stretch>
        </p:blipFill>
        <p:spPr bwMode="auto">
          <a:xfrm>
            <a:off x="8061738" y="2071315"/>
            <a:ext cx="3941064" cy="462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0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1593B3E-D25B-C946-4D90-A98D51DA7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" y="49936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WARUNKI WYPŁATY POMOCY</a:t>
            </a:r>
            <a:endParaRPr lang="pl-PL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8AA3DE-E7E6-2974-0B0D-5D78B8B4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40" y="1828801"/>
            <a:ext cx="7688866" cy="4790660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 jest wypłacana zgodnie z warunkami określonymi w wytycznych podstawowych. </a:t>
            </a:r>
          </a:p>
          <a:p>
            <a:pPr marL="0" indent="0" algn="just">
              <a:buNone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zagród edukacyjnych (ZE) </a:t>
            </a:r>
          </a:p>
          <a:p>
            <a:pPr marL="514350" indent="-514350" algn="just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dokonał zgłoszenia do Centralna Ewidencja i Informacja o Działalności Gospodarczej (CEIDG). </a:t>
            </a:r>
          </a:p>
          <a:p>
            <a:pPr marL="514350" indent="-514350" algn="just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Udokumentował przystąpienie do Ogólnopolskiej Sieci Zagród Edukacyjnych prowadzonej przez Centrum Doradztwa Rolniczego (CDR) w Brwinowie Oddział w Krakowie nie później niż w dniu złożenia wniosku o płatność (WOP). </a:t>
            </a:r>
          </a:p>
          <a:p>
            <a:pPr marL="514350" indent="-514350" algn="just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realizuje uproszczony biznesplan. </a:t>
            </a:r>
          </a:p>
          <a:p>
            <a:pPr marL="514350" indent="-514350" algn="just">
              <a:buAutoNum type="arabicParenR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Beneficjent promuje świadczone przez siebie usługi/produkty oraz publikuje/aktualizuje ich zakres i asortyment.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1A1ADEB-C0D8-7F96-A7DA-4A897EDD80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2" r="1" b="21691"/>
          <a:stretch>
            <a:fillRect/>
          </a:stretch>
        </p:blipFill>
        <p:spPr>
          <a:xfrm>
            <a:off x="7970298" y="1828801"/>
            <a:ext cx="4079462" cy="47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7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0EA7CF-71A2-D112-3A78-974C9430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pl-PL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ZOBOWIĄZANIA W OKRESIE ZWIAZANIA Z CELEM</a:t>
            </a:r>
          </a:p>
        </p:txBody>
      </p:sp>
      <p:sp>
        <p:nvSpPr>
          <p:cNvPr id="51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B52FF8-F10E-D062-9070-B05070ED5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079" y="1819655"/>
            <a:ext cx="7899749" cy="4707967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Zobowiązania w okresie związania celem zostały określone w wytycznych podstawowych.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Tworzenie zagród edukacyjnych (ZE)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Beneficjent zobowiązuje się do prowadzenia ewidencji odpowiednio świadczonych usług lub sprzedaży produktów rolnych.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Beneficjent zobowiązuje się do bieżącego informowania o świadczonych usługach i ich zakresie lub asortymencie poprzez ogólnodostępne środki przekazu.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Beneficjent zobowiązuje się do informowania Samorządu Województwa (SW) o realizacji biznesplanu, w ramach operacji, na którą została udzielona pomoc na 3 miesiące przed upływem ostatniego roku okresu związania z celem.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Beneficjent zobowiązuje się do realizacji wybranych celów edukacyjnych, o których mowa w standardach Ogólnopolskiej Sieci Zagród Edukacyjnych (OSZE).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Beneficjent zobowiązuje się do kontynuowania członkostwa w Ogólnopolskiej Sieci Zagród Edukacyjnych prowadzonej przez Centrum Doradztwa Rolniczego (CDR) w Brwinowie Oddział w Krakowie.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Do okresu prowadzenia działalności, na którą została przyznana pomoc, nie wlicza się okresów jej zawieszenia. </a:t>
            </a:r>
          </a:p>
          <a:p>
            <a:pPr marL="0" indent="0" algn="just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O zawieszeniu prowadzonej działalności beneficjent informuje Samorząd Województwa (SW).</a:t>
            </a:r>
          </a:p>
        </p:txBody>
      </p:sp>
      <p:pic>
        <p:nvPicPr>
          <p:cNvPr id="5122" name="Picture 2" descr="Spółka jawna – czym jest i jak ją założyć? - PG Partner Gospodarczy">
            <a:extLst>
              <a:ext uri="{FF2B5EF4-FFF2-40B4-BE49-F238E27FC236}">
                <a16:creationId xmlns:a16="http://schemas.microsoft.com/office/drawing/2014/main" id="{31ED5960-C352-3E14-5EFD-0D4B6F396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6"/>
          <a:stretch>
            <a:fillRect/>
          </a:stretch>
        </p:blipFill>
        <p:spPr bwMode="auto">
          <a:xfrm>
            <a:off x="8132858" y="1819655"/>
            <a:ext cx="3941064" cy="479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365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1163</Words>
  <Application>Microsoft Office PowerPoint</Application>
  <PresentationFormat>Panoramiczny</PresentationFormat>
  <Paragraphs>80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Times New Roman</vt:lpstr>
      <vt:lpstr>Motyw pakietu Office</vt:lpstr>
      <vt:lpstr>Prezentacja programu PowerPoint</vt:lpstr>
      <vt:lpstr>    ZAGRODY EDUKACYJNE</vt:lpstr>
      <vt:lpstr>POZIOM ORAZ FORMA DOFINANSOWANIA</vt:lpstr>
      <vt:lpstr>KTO MOŻE UBIEGAĆ SIĘ  O WSPARCIE?  WARUNKI PRZEDMIOTOWE</vt:lpstr>
      <vt:lpstr>KTO MOŻE UBIEGAĆ SIĘ  O WSPARCIE?  WARUNKI PRZEDMIOTOWE</vt:lpstr>
      <vt:lpstr>DODATKOWE WARUNKI PRZEDMIOTOWE PRZYZNAWANIA POMOCY</vt:lpstr>
      <vt:lpstr>WARUNKI PRZEDMIOTOWE- BIZNESPLAN</vt:lpstr>
      <vt:lpstr>WARUNKI WYPŁATY POMOCY</vt:lpstr>
      <vt:lpstr>ZOBOWIĄZANIA W OKRESIE ZWIAZANIA Z CELEM</vt:lpstr>
      <vt:lpstr>STANDARDY OGÓLNOPOLSKIEJ SIECI ZAGRÓD EDUKACYJNYCH</vt:lpstr>
      <vt:lpstr>CELE EDUKACYJNE ZAGRÓD</vt:lpstr>
      <vt:lpstr>WARUNKI TECHNICZNE DLA ZAGRÓD EDUKACYJNYCH</vt:lpstr>
      <vt:lpstr>INFORMACJE DODATKOWE/ LINKI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Marcin Mikołajczyk</dc:creator>
  <cp:lastModifiedBy>Marcin Mikołajczyk</cp:lastModifiedBy>
  <cp:revision>1</cp:revision>
  <dcterms:created xsi:type="dcterms:W3CDTF">2026-02-17T08:21:24Z</dcterms:created>
  <dcterms:modified xsi:type="dcterms:W3CDTF">2026-02-17T10:00:14Z</dcterms:modified>
</cp:coreProperties>
</file>