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0B856D-82F6-243D-5A05-41E6CC813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048274-C2CE-A10B-B6E9-3E9968ED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1AC3B7-0C85-6C70-DAA1-16331A0E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DC1761-4826-2227-1FED-83BD2B2B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9B1137-2B7A-6368-9B28-8D346272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67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C071C-5B89-2FD3-D09C-F9C604E7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EC7527-2BE6-BB79-042F-289519184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C8E9A2-C6E3-7FA1-0856-D2113998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E49292-FB69-1FD2-FA1E-106C4449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9077D-EB81-9517-2E0F-A480193D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9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1747AA-E710-27F6-0DF0-D92D15C9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C4C9C4-B446-3436-276D-C32A6FD5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6B8C69-7409-7C07-0AD3-2DEBD736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2C326F-F527-9E92-83E8-7216C01F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795AC4-A7E3-F279-44B3-B10640F1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28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D7380-60D0-E822-4E28-A9E0A917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FC7C36-CA20-9EC5-69A7-BC526E79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D96F85-E117-C148-F44E-54C404CE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598A53-CA24-0990-CA80-8175B05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5AD3D3-BAAB-1DE5-060D-7B468C00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92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BF66D-1D44-B817-DCF2-BAA0E234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3275AE-B269-5672-0806-34D236DD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AED02A-D3C6-1724-1ED8-21E06799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BAF578-A77A-35F9-C626-D0FAD9C8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BA2E62-E2AD-9393-2B3D-AA51329E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1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79266-9C56-56E5-238F-DC05D8BA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460652-8AC8-CF20-809B-EB09C302C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D60C8B-0F7B-E5FB-37CD-0D9EDA78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715623-679F-35CF-21FC-DBF9FB6D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2303DF-49C7-FB51-91C4-BDBC1BE7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4A5A79-65D1-671E-B9E4-487AE02A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4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DA750-DD67-861B-5791-5AC0CD7A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8F9A74-B0AF-041C-C9E5-AC1B7866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FB6E36-9D91-EC9C-D829-44F312E56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7D0C76-6E2E-64CE-0455-330996708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F0E8643-488F-5B53-E6A4-C283E187C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217898D-FBB5-678F-899E-2EF17C54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3741C2A-E691-AE2F-8654-9C16BDC7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A136959-65A8-86FB-4007-BA32F630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4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2FD2A-FE9D-7F0F-5386-F7E67448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B4397D-ED78-20BF-9636-164D929F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562F22-C923-3B93-67EF-7F8F3FAF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E1E9A9-9D57-2189-0A87-101B71DA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5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016CD4-24FE-4A37-4402-EA016377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6DAB26-F421-9269-7DF7-385145FC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7D69F2-9108-732A-6B82-B42516F9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98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1D294F-4B78-6B1A-BE58-017EB838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AB67D-DE1D-942D-F216-1D0E787D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730C7F-83BF-9FD1-54B6-8E77E4383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8A86C5-AC1B-4821-C351-A4FE91E9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2BD397-D663-29B6-0591-7302828C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A108B5-8423-99A3-5C27-635EA2C9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9FDEE-4CDB-B283-A2B7-1E259E82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7C34134-6554-FDEE-4F81-FF9E78B01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E29BAB-63B4-2902-3AF4-3D8395D96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F79CE0-BB51-6831-5B36-9E0C115E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08BBF8-0A8A-16E3-1F24-8EA563FD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2E57A1-D5D2-584D-7D6F-E1E537DD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6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0055A48-E2B8-F63D-1741-CE3DA1D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CD9042-C279-60AE-05B1-B53409369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D5099F-3607-67AC-4D7C-FE510E458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37EB7-07BC-456F-86BE-B8903CFC1F0A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14069E-055D-7AC5-76D5-B9D8D4149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DBDDC0-7B67-EFA5-B96A-07B875A38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0CBECF-D90B-4D0F-A864-5B1A67DE39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1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3359383-E70B-4B46-1970-FEB488FF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09" r="2314"/>
          <a:stretch>
            <a:fillRect/>
          </a:stretch>
        </p:blipFill>
        <p:spPr>
          <a:xfrm>
            <a:off x="0" y="0"/>
            <a:ext cx="804672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DAB36A4-13AA-A0AD-C1B9-5D4621334847}"/>
              </a:ext>
            </a:extLst>
          </p:cNvPr>
          <p:cNvSpPr txBox="1"/>
          <p:nvPr/>
        </p:nvSpPr>
        <p:spPr>
          <a:xfrm>
            <a:off x="8046720" y="564217"/>
            <a:ext cx="4145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</a:t>
            </a:r>
            <a:b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</a:t>
            </a:r>
          </a:p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BENEFICJENTA</a:t>
            </a:r>
            <a:endParaRPr lang="pl-PL" sz="4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6FB23A-46E2-D31E-4250-22B98DAC1E36}"/>
              </a:ext>
            </a:extLst>
          </p:cNvPr>
          <p:cNvSpPr txBox="1"/>
          <p:nvPr/>
        </p:nvSpPr>
        <p:spPr>
          <a:xfrm>
            <a:off x="8046720" y="3159759"/>
            <a:ext cx="4145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PODEJMOWANIE</a:t>
            </a:r>
          </a:p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POZAROLNICZEJ DZIAŁANOŚCI GODPODARCZEJ </a:t>
            </a:r>
          </a:p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DG</a:t>
            </a:r>
          </a:p>
        </p:txBody>
      </p:sp>
      <p:pic>
        <p:nvPicPr>
          <p:cNvPr id="10" name="Obraz 9" descr="Obraz zawierający tekst, logo, Czcionka, zrzut ekranu&#10;&#10;Opis wygenerowany automatycznie">
            <a:extLst>
              <a:ext uri="{FF2B5EF4-FFF2-40B4-BE49-F238E27FC236}">
                <a16:creationId xmlns:a16="http://schemas.microsoft.com/office/drawing/2014/main" id="{B8BA44CC-D291-7A9F-1ABF-CEE210392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5796578"/>
            <a:ext cx="4145280" cy="106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40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8BF7B0-F1B4-41DB-AF44-ECA9CA1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92113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</a:t>
            </a:r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FORMA DOFINANSOWANIA</a:t>
            </a:r>
          </a:p>
        </p:txBody>
      </p:sp>
      <p:sp>
        <p:nvSpPr>
          <p:cNvPr id="20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57CCC-7794-B918-4890-8390E7B2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Forma, wysokość oraz limity pomocy Start działalności gospodarczej (DG)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Płatność ryczałtowa na podstawie budżetu operacji.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Minimalna kwota pomocy – 50 tys. zł.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Maksymalna kwota pomocy – 150 tys. zł. </a:t>
            </a:r>
          </a:p>
          <a:p>
            <a:pPr algn="just"/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przyznaje się w wysokości zgodnej z poziomem dofinansowania, określonym przez Lokalną Grupę Działania LGD) w regulaminie naboru, nieprzekraczającym poziomu dofinansowania wynoszącego do 65% kosztów kwalifikowalnych.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Zaliczka w wysokości 50% kwoty przyznanej pomocy – wypłacana, jeżeli beneficjent wnioskował o jej wypłatę w WOPP </a:t>
            </a:r>
          </a:p>
        </p:txBody>
      </p:sp>
      <p:pic>
        <p:nvPicPr>
          <p:cNvPr id="2050" name="Picture 2" descr="Dofinansowania dla osób niepełnosprawnych - Dla niepełnosprawnych">
            <a:extLst>
              <a:ext uri="{FF2B5EF4-FFF2-40B4-BE49-F238E27FC236}">
                <a16:creationId xmlns:a16="http://schemas.microsoft.com/office/drawing/2014/main" id="{624CF032-1EC1-A2A6-A302-2AACA03F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3C792-E2F6-946F-3245-6827044B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8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49EF6C-3F1F-ACD2-0DB3-F1FFC200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anchor="b">
            <a:no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MOŻE UBIEGAĆ SIĘ  O WSPARCIE? </a:t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PODMIOTOWE</a:t>
            </a:r>
          </a:p>
        </p:txBody>
      </p:sp>
      <p:sp>
        <p:nvSpPr>
          <p:cNvPr id="309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81E5-EE77-C82E-941B-0AAA58C9B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071316"/>
            <a:ext cx="7153563" cy="4119172"/>
          </a:xfrm>
        </p:spPr>
        <p:txBody>
          <a:bodyPr anchor="t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zamieszkania na obszarze wiejskim objętym Lokalną Strategią Rozwoju (LSR) co najmniej od roku poprzedzającego dzień złożenia wniosku o przyznanie pomocy (WOPP) lub miejsce wykonywania działalności w ramach pozarolniczych funkcji gospodarstw rolnych na obszarze wiejskim objętym Lokalną Strategią Rozwoju (LSR) – w przypadku wnioskodawcy będącego osobą fizyczną.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Wnioskodawca jest osobą fizyczną.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Wnioskodawca w okresie roku poprzedzającego dzień złożenia wniosku o przyznanie pomocy (WOPP) nie wykonywał i nie wykonuje działalności gospodarczej, do której stosuje się przepisy ustawy Prawo przedsiębiorców.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Wnioskodawcy nie została dotychczas przyznana pomoc w ramach Programu Rozwoju Obszarów Wiejskich (PROW) 2014-2020 w zakresie podejmowanie działalności gospodarczej.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Wnioskodawcy nie została dotychczas przyznana pomoc w ramach Planu Strategicznego dla Wspólnej Polityki Rolnej na operację w zakresie start działalności gospodarczej (DG), GA, ZE, GO, KŁŻ oraz rozwój DG, GA, ZE, GO, KŁŻ.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Wnioskodawca posiada numer EP</a:t>
            </a:r>
          </a:p>
        </p:txBody>
      </p:sp>
      <p:pic>
        <p:nvPicPr>
          <p:cNvPr id="3074" name="Picture 2" descr="Rezerwacja wizyt poprzez system kolejkowy | Politechnika Gdańska">
            <a:extLst>
              <a:ext uri="{FF2B5EF4-FFF2-40B4-BE49-F238E27FC236}">
                <a16:creationId xmlns:a16="http://schemas.microsoft.com/office/drawing/2014/main" id="{0D52EFE5-4D93-7F67-5EB8-B8322E8AA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23777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F43E6-0FBA-80FA-D5C7-85820684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F8534E-3366-42D1-E0F7-547ACAF5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332566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MOŻE UBIEGAĆ SIĘ  O WSPARCIE? </a:t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</a:t>
            </a:r>
          </a:p>
        </p:txBody>
      </p:sp>
      <p:sp>
        <p:nvSpPr>
          <p:cNvPr id="208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zerwacja wizyt poprzez system kolejkowy | Politechnika Gdańska">
            <a:extLst>
              <a:ext uri="{FF2B5EF4-FFF2-40B4-BE49-F238E27FC236}">
                <a16:creationId xmlns:a16="http://schemas.microsoft.com/office/drawing/2014/main" id="{60E916A5-FF14-16DD-B019-426F25041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23777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E5216F-FD17-2D32-3AF3-FA5D1C19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55" y="2093976"/>
            <a:ext cx="6780212" cy="421538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w jednym etapie w terminie do 2 lat od dnia zawarcia umowy o przyznaniu pomocy.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przypadku gdy operacja jest inwestycją trwale związaną z nieruchomością, realizacja: </a:t>
            </a:r>
          </a:p>
          <a:p>
            <a:pPr marL="457200" indent="-457200" algn="just">
              <a:buAutoNum type="alphaLcParenR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objętym Lokalną Strategią Rozwoju (LSR), </a:t>
            </a:r>
          </a:p>
          <a:p>
            <a:pPr marL="0" indent="0" algn="just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na nieruchomości będącej własnością wnioskodawcy lub do której wnioskodawca posiada tytuł prawny do dysponowania na cele określone we wniosku o przyznanie pomocy przez okres ubiegania się o przyznanie pomocy na operację, okres realizacji operacji oraz okres związania celem.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operacji, która obejmuje koszty zakupu i instalacji odnawialnych źródeł energii, pomoc przyznaje się, jeżeli suma planowanych do poniesienia kosztów dotyczących odnawialnych źródeł energii nie przekracza połowy wszystkich kosztów kwalifikowalnych.</a:t>
            </a:r>
          </a:p>
        </p:txBody>
      </p:sp>
    </p:spTree>
    <p:extLst>
      <p:ext uri="{BB962C8B-B14F-4D97-AF65-F5344CB8AC3E}">
        <p14:creationId xmlns:p14="http://schemas.microsoft.com/office/powerpoint/2010/main" val="99713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F01ECB-B0B1-D001-724D-2B93209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PRZEDMIOTOWE- BIZNESPLAN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076E76-FC60-3681-3AD0-CC92F0A2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55813"/>
            <a:ext cx="6020506" cy="4251960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Biznesplan powinien być racjonalny i uzasadniony zakresem operacji i zawierać co najmniej: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Wskazanie celu, w tym zakładanego ilościowego lub wartościowego poziomu sprzedaży produktów lub usług,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Planowany zakres działań niezbędnych do osiągnięcia celu, w tym wskazanie zakresu rzeczowego i nakładów finansowych,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Informacje dotyczące zasobów posiadanych przez wnioskodawcę niezbędnych ze względu na przedmiot operacji, która zamierza realizować, w tym opis wyjściowej sytuacji ekonomicznej wnioskodawcy oraz kwalifikacji lub doświadczenia,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dotyczące sposobu prowadzenia działalności.</a:t>
            </a:r>
          </a:p>
        </p:txBody>
      </p:sp>
      <p:pic>
        <p:nvPicPr>
          <p:cNvPr id="7170" name="Picture 2" descr="Jak napisać biznes plan? Dobry biznesplan krok po kroku">
            <a:extLst>
              <a:ext uri="{FF2B5EF4-FFF2-40B4-BE49-F238E27FC236}">
                <a16:creationId xmlns:a16="http://schemas.microsoft.com/office/drawing/2014/main" id="{767F8CC6-2BD0-0DD6-2DF6-E969C629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18" y="2055813"/>
            <a:ext cx="5251738" cy="34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8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003389-B1A4-623C-6474-6B4CDF33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WYPŁATY POMOCY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000EA-E2C1-610F-A11A-8DBBF367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podjął we własnym imieniu działalność gospodarczą, do której stosuje się przepisy ustawy Prawo przedsiębiorców, co potwierdza zgłoszenie do Centralnej Ewidencji i Informacji o Działalności Gospodarczej (CEIDG).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dokonał zgłoszenia do ubezpieczenia emerytalnego, ubezpieczeń rentowych i ubezpieczenia wypadkowego na podstawie przepisów o systemie ubezpieczeń społecznych z tytułu wykonywania tej działalności, jeżeli osoba ta nie była objęta tym ubezpieczeniem lub ubezpieczeniem społecznym rolników.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realizuje uproszczony biznesplan.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promuje świadczone przez siebie usługi/produkty oraz publikuje/aktualizuje ich zakres i asortyment.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5671BD-3FBF-8C56-C26C-0DE4B582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" r="1" b="2169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0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AC41DD-6E8A-0196-4902-4534DC01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351565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ZOBOWIĄZANIA W OKRESIE ZWIĄZANIA </a:t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CELEM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7C9CA6-26E3-1E0C-C557-B9C3925FC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67" y="1828643"/>
            <a:ext cx="7800802" cy="4119172"/>
          </a:xfrm>
        </p:spPr>
        <p:txBody>
          <a:bodyPr anchor="t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utrzymania i prowadzenia zrealizowanej inwestycji co najmniej w okresie 2 lat od dnia wypłaty pomocy.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okresu prowadzenia działalności, na którą została przyznana pomoc, nie wlicza się okresów jej zawieszenia.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zawieszeniu prowadzonej działalności beneficjent informuje Samorząd Województwa Łódzkiego (SW).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Osiągnięcie co najmniej 30% docelowego zakładanego w biznesplanie ilościowego lub wartościowego poziomu sprzedaży produktów lub usług do dnia, w którym upłynie pełny rok obrachunkowy od dnia wypłaty pomocy.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prowadzenia ewidencji odpowiednio świadczonych usług lub sprzedaży produktów rolnych.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bieżącego informowania o świadczonych usługach i ich zakresie lub asortymencie poprzez ogólnodostępne środki przekazu.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informowania Samorządu Województwa Łódzkiego (SW) o realizacji biznesplanu, w ramach operacji, na którą została udzielona pomoc na 3 miesiące przed upływem ostatniego roku okresu związania z celem.</a:t>
            </a:r>
          </a:p>
        </p:txBody>
      </p:sp>
      <p:pic>
        <p:nvPicPr>
          <p:cNvPr id="6146" name="Picture 2" descr="Ulga z tytułu zatrzymanego zysku | FSG Podatki">
            <a:extLst>
              <a:ext uri="{FF2B5EF4-FFF2-40B4-BE49-F238E27FC236}">
                <a16:creationId xmlns:a16="http://schemas.microsoft.com/office/drawing/2014/main" id="{E650805F-6E13-DFC3-1FB8-EFAE59BA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69" y="1828643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36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Panoramiczny</PresentationFormat>
  <Paragraphs>44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Motyw pakietu Office</vt:lpstr>
      <vt:lpstr>Prezentacja programu PowerPoint</vt:lpstr>
      <vt:lpstr>POZIOM ORAZ FORMA DOFINANSOWANIA</vt:lpstr>
      <vt:lpstr>KTO MOŻE UBIEGAĆ SIĘ  O WSPARCIE?  WARUNKI PODMIOTOWE</vt:lpstr>
      <vt:lpstr>KTO MOŻE UBIEGAĆ SIĘ  O WSPARCIE?  WARUNKI PRZEDMIOTOWE</vt:lpstr>
      <vt:lpstr>WARUNKI PRZEDMIOTOWE- BIZNESPLAN</vt:lpstr>
      <vt:lpstr>WARUNKI WYPŁATY POMOCY</vt:lpstr>
      <vt:lpstr>ZOBOWIĄZANIA W OKRESIE ZWIĄZANIA  Z CELEM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2025-09-09T13:37:00Z</dcterms:created>
  <dcterms:modified xsi:type="dcterms:W3CDTF">2025-09-09T13:37:10Z</dcterms:modified>
</cp:coreProperties>
</file>