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0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DE07D3-EA66-49F2-58A1-EF3526D5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0" y="636172"/>
            <a:ext cx="3809998" cy="1413164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PORADNIK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 BENEFICJENTA</a:t>
            </a:r>
          </a:p>
        </p:txBody>
      </p:sp>
      <p:sp>
        <p:nvSpPr>
          <p:cNvPr id="5" name="AutoShape 4" descr="Praca biurowa bez doświadczenia w Gdańsku - jak zacząć?">
            <a:extLst>
              <a:ext uri="{FF2B5EF4-FFF2-40B4-BE49-F238E27FC236}">
                <a16:creationId xmlns:a16="http://schemas.microsoft.com/office/drawing/2014/main" id="{4E2CAB24-6B1B-115F-01AD-2A473B666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Praca biurowa bez doświadczenia w Gdańsku - jak zacząć?">
            <a:extLst>
              <a:ext uri="{FF2B5EF4-FFF2-40B4-BE49-F238E27FC236}">
                <a16:creationId xmlns:a16="http://schemas.microsoft.com/office/drawing/2014/main" id="{5B93E9F7-46FA-0D31-AC78-A13398996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Obraz zawierający tekst, logo, Czcionka, zrzut ekranu&#10;&#10;Opis wygenerowany automatycznie">
            <a:extLst>
              <a:ext uri="{FF2B5EF4-FFF2-40B4-BE49-F238E27FC236}">
                <a16:creationId xmlns:a16="http://schemas.microsoft.com/office/drawing/2014/main" id="{E03333A8-AA61-3655-9C84-3B585A69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78" y="5863590"/>
            <a:ext cx="4185922" cy="994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84231E-698A-0AC6-0358-243F3E336240}"/>
              </a:ext>
            </a:extLst>
          </p:cNvPr>
          <p:cNvSpPr txBox="1"/>
          <p:nvPr/>
        </p:nvSpPr>
        <p:spPr>
          <a:xfrm>
            <a:off x="8260080" y="3581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ROZWIJANIE</a:t>
            </a: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POZAROLNICZEJ DZIAŁANOŚCI GODPODARCZEJ </a:t>
            </a: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ROZWÓJ DG</a:t>
            </a:r>
          </a:p>
        </p:txBody>
      </p:sp>
      <p:pic>
        <p:nvPicPr>
          <p:cNvPr id="1038" name="Picture 14" descr="Business women use calculators to calculate expenses on the desk | Premium  Photo">
            <a:extLst>
              <a:ext uri="{FF2B5EF4-FFF2-40B4-BE49-F238E27FC236}">
                <a16:creationId xmlns:a16="http://schemas.microsoft.com/office/drawing/2014/main" id="{72E4A287-DAB5-6AE1-3297-089595D6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260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4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BF7B0-F1B4-41DB-AF44-ECA9CA1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92113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</a:t>
            </a:r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FORMA DOFINANSOWANIA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D57CCC-7794-B918-4890-8390E7B2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780371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Forma, wysokość oraz limity pomocy Rozwój  działalności gospodarczej (DG)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Zwrot części kosztów kwalifikowalnych, na podstawie poniesionych wydatków.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Minimalna kwota pomocy – 50 tys. zł.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Maksymalna kwota pomocy – 500 tys. zł.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przyznaje się w wysokości zgodnej z poziomem dofinansowania, określonym przez Lokalną Grupę Działania (LGD) w regulaminie naboru, nieprzekraczającym poziomu dofinansowania wynoszącego do 65% kosztów kwalifikowalnych.</a:t>
            </a:r>
          </a:p>
          <a:p>
            <a:pPr marL="0" indent="0"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finansowania dla osób niepełnosprawnych - Dla niepełnosprawnych">
            <a:extLst>
              <a:ext uri="{FF2B5EF4-FFF2-40B4-BE49-F238E27FC236}">
                <a16:creationId xmlns:a16="http://schemas.microsoft.com/office/drawing/2014/main" id="{624CF032-1EC1-A2A6-A302-2AACA03F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49" y="1780371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C792-E2F6-946F-3245-6827044B7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9EF6C-3F1F-ACD2-0DB3-F1FFC200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65265"/>
          </a:xfrm>
        </p:spPr>
        <p:txBody>
          <a:bodyPr anchor="b">
            <a:no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PODMIOTOWE PRZYZNAWANIA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081E5-EE77-C82E-941B-0AAA58C9B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796996"/>
            <a:ext cx="7153563" cy="4119172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Rozwój działalności gospodarczej (DG)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 wykonywania działalności gospodarczej oznaczone adresem wpisanym do Centralnej Ewidencji i Informacji o Działalności Gospodarczej (CEIDG) na obszarze wiejskim objętym Lokalną Strategią Rozwoju (LSR) co najmniej od roku poprzedzającego dzień złożenia wniosku o przyznanie pomocy (WOPP).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art. 19a albo art. 19b rozporządzenia GBER.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podmiot ten prowadzi mikroprzedsiębiorstwo albo małe przedsiębiorstwo.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warunki przyznania pomocy są spełnione przez wszystkich wspólników spółki, w przypadku gdy operacja będzie realizowana w ramach wykonywania działalności gospodarczej w formie spółki cywilnej.</a:t>
            </a:r>
          </a:p>
        </p:txBody>
      </p:sp>
      <p:pic>
        <p:nvPicPr>
          <p:cNvPr id="3074" name="Picture 2" descr="Rezerwacja wizyt poprzez system kolejkowy | Politechnika Gdańska">
            <a:extLst>
              <a:ext uri="{FF2B5EF4-FFF2-40B4-BE49-F238E27FC236}">
                <a16:creationId xmlns:a16="http://schemas.microsoft.com/office/drawing/2014/main" id="{0D52EFE5-4D93-7F67-5EB8-B8322E8AA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 bwMode="auto">
          <a:xfrm>
            <a:off x="7649949" y="179699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3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C792-E2F6-946F-3245-6827044B7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9EF6C-3F1F-ACD2-0DB3-F1FFC200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65265"/>
          </a:xfrm>
        </p:spPr>
        <p:txBody>
          <a:bodyPr anchor="b">
            <a:no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DODATKOWE WARUNKI PODMIOTOWE PRZYZNAWANIA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081E5-EE77-C82E-941B-0AAA58C9B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" y="1780371"/>
            <a:ext cx="7153563" cy="4119172"/>
          </a:xfrm>
        </p:spPr>
        <p:txBody>
          <a:bodyPr anchor="t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3 lat poprzedzających dzień złożenia wniosku o przyznanie pomocy (WOPP) wnioskodawca wykonywał łącznie co najmniej przez 365 dni działalność gospodarczą, do której stosuje się Prawo przedsiębiorców oraz nadal wykonuje tę działalność.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Wnioskodawcy nie została dotychczas przyzna pomoc na operację w tym zakresie w ramach Planu Strategicznego dla Wspólnej Polityki Rolnej (PS WPR).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Upłynęły co najmniej 2 lata od dnia wypłaty pomocy wnioskodawcy na operację w zakresie start działalność gospodarcza (DG) w ramach Planu Strategicznego dla Wspólnej Polityki Rolnej (PS WPR).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Upłynęły co najmniej 2 lata od dnia wypłaty wnioskodawcy płatności ostatecznej na podejmowanie lub prowadzenie lub rozwijanie działalności gospodarczej w ramach działań objętych Programem Rozwoju Obszarów Wiejskich (PROW) 2014-2020.</a:t>
            </a:r>
          </a:p>
        </p:txBody>
      </p:sp>
      <p:pic>
        <p:nvPicPr>
          <p:cNvPr id="3074" name="Picture 2" descr="Rezerwacja wizyt poprzez system kolejkowy | Politechnika Gdańska">
            <a:extLst>
              <a:ext uri="{FF2B5EF4-FFF2-40B4-BE49-F238E27FC236}">
                <a16:creationId xmlns:a16="http://schemas.microsoft.com/office/drawing/2014/main" id="{0D52EFE5-4D93-7F67-5EB8-B8322E8AA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 bwMode="auto">
          <a:xfrm>
            <a:off x="7649949" y="1780371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0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429CF4-91CF-1B89-A6EE-4F579C4C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7" y="1796812"/>
            <a:ext cx="6357113" cy="45938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w maksymalnie w 2 etapach w terminie do 2 lat od dnia zawarcia umowy o przyznaniu pomocy.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gdy operacja jest inwestycją trwale związaną z nieruchomością, realizacja: </a:t>
            </a:r>
          </a:p>
          <a:p>
            <a:pPr marL="457200" indent="-457200" algn="just"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objętym Lokalną Strategią Rozwoju (LSR),</a:t>
            </a:r>
          </a:p>
          <a:p>
            <a:pPr marL="457200" indent="-457200" algn="just"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nieruchomości będącej własnością wnioskodawcy lub do której wnioskodawca posiada tytuł prawny do dysponowania na cele określone we wniosku o przyznanie pomocy przez okres ubiegania się o przyznanie pomocy na operację, okres realizacji operacji oraz okres związania celem.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operacji, która obejmuje koszty zakupu i instalacji odnawialnych źródeł energii, pomoc przyznaje się, jeżeli suma planowanych do poniesienia kosztów dotyczących odnawialnych źródeł energii nie przekracza połowy wszystkich kosztów kwalifikowalnych.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64F565E-D950-53C0-7FD9-E99E3CD0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308206"/>
            <a:ext cx="11504814" cy="1131888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PRZEDMIOTOWE PRZYZNAWANIA POMOCY</a:t>
            </a:r>
          </a:p>
        </p:txBody>
      </p:sp>
      <p:pic>
        <p:nvPicPr>
          <p:cNvPr id="2050" name="Picture 2" descr="Podmiotowy środek dowodowy w Prawie zamówień publicznych - Portal ZP">
            <a:extLst>
              <a:ext uri="{FF2B5EF4-FFF2-40B4-BE49-F238E27FC236}">
                <a16:creationId xmlns:a16="http://schemas.microsoft.com/office/drawing/2014/main" id="{BBD89F1D-AE9D-24CE-7F90-BE0C6B8CA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66" y="1796812"/>
            <a:ext cx="5259834" cy="40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0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6E86F-EC33-532D-3513-55F94FFB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DODATKOWE WARUNKI PRZEDMIOTOWE PRZYZNAWANIA POMOCY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795910-1882-B4B9-5634-9B9594B1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906724"/>
            <a:ext cx="6001512" cy="4593828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zgodna z celami Lokalnej Strategii Rozwoju (LSR).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jest uzasadniona ekonomicznie, co potwierdza przedłożony uproszczony biznesplan.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zakłada osiągnięcie co najmniej 30% docelowego zakładanego w biznesplanie ilościowego lub wartościowego poziomu sprzedaży produktów lub usług do dnia, w którym upłynie pełny rok obrachunkowy od dnia wypłaty pomocy</a:t>
            </a:r>
          </a:p>
        </p:txBody>
      </p:sp>
      <p:pic>
        <p:nvPicPr>
          <p:cNvPr id="4" name="Picture 2" descr="Podmiotowy środek dowodowy w Prawie zamówień publicznych - Portal ZP">
            <a:extLst>
              <a:ext uri="{FF2B5EF4-FFF2-40B4-BE49-F238E27FC236}">
                <a16:creationId xmlns:a16="http://schemas.microsoft.com/office/drawing/2014/main" id="{D5EA2DE5-D71C-857B-EF1D-2928B63E9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50" y="1906724"/>
            <a:ext cx="5259834" cy="40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5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B61AA4-04C4-7935-3C25-5C06B423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PRZEDMIOTOWE- BIZNESPLAN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A8C7B-CE4B-DF2B-DC2E-0104CB17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76" y="1680898"/>
            <a:ext cx="5979346" cy="459382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Biznesplan być racjonalny i uzasadniony zakresem operacji i zawierać co najmniej: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Wskazanie celu, w tym zakładanego ilościowego lub wartościowego poziomu sprzedaży produktów lub usług,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Planowany zakres działań niezbędnych do osiągnięcia celu, w tym wskazanie zakresu rzeczowego i nakładów finansowych,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dotyczące zasobów posiadanych przez wnioskodawcę niezbędnych ze względu na przedmiot operacji, która zamierza realizować, w tym opis wyjściowej sytuacji ekonomicznej wnioskodawcy oraz kwalifikacji lub doświadczenia,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dotyczące sposobu prowadzenia działalności.</a:t>
            </a:r>
          </a:p>
        </p:txBody>
      </p:sp>
      <p:pic>
        <p:nvPicPr>
          <p:cNvPr id="4" name="Picture 2" descr="Jak napisać biznes plan? Dobry biznesplan krok po kroku">
            <a:extLst>
              <a:ext uri="{FF2B5EF4-FFF2-40B4-BE49-F238E27FC236}">
                <a16:creationId xmlns:a16="http://schemas.microsoft.com/office/drawing/2014/main" id="{12BDF775-B7B9-B7E1-94FA-FB1000EE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94" y="1680898"/>
            <a:ext cx="5479587" cy="36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2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39C1BA-BD03-2701-6188-217746D3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WYPŁATY POMOCY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297B09-77CE-299E-A6C7-F0E8E0BEC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6503047" cy="4593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jest wypłacana zgodnie z warunkami określonymi                  w wytycznych podstawowych. Rozwój działalności gospodarczej (DG)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realizuje uproszczony biznesplan.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promuje świadczone przez siebie usługi/produkty oraz publikuje/aktualizuje ich zakres i asortyment.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62ECF7-4200-0373-0465-9929AA78FF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2" r="1" b="21691"/>
          <a:stretch>
            <a:fillRect/>
          </a:stretch>
        </p:blipFill>
        <p:spPr>
          <a:xfrm>
            <a:off x="7325162" y="1715532"/>
            <a:ext cx="3941064" cy="45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0A5F3-83C5-AA49-9FD7-B2CB6B08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" y="274320"/>
            <a:ext cx="10653578" cy="1132258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ZOBOWIĄZANIA W OKRESIE ZWIĄZANIA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CELEM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AD807-0706-9199-5A25-60B13A9B1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7" y="1503522"/>
            <a:ext cx="7224683" cy="51919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utrzymania i prowadzenia zrealizowanej inwestycji co najmniej w okresie 3 lat od dnia wypłaty pomocy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okresu prowadzenia działalności, na którą została przyznana pomoc, nie wlicza się okresów jej zawieszenia.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zawieszeniu prowadzonej działalności beneficjent informuje Samorząd Województwa Łódzkiego (SW).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Osiągnięcie co najmniej 30% docelowego zakładanego w biznesplanie ilościowego lub wartościowego poziomu sprzedaży produktów lub usług do dnia, w którym upłynie pełny rok obrachunkowy od dnia wypłaty pomocy.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prowadzenia ewidencji odpowiednio świadczonych usług lub sprzedaży produktów rolnych.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bieżącego informowania o świadczonych usługach i ich zakresie lub asortymencie poprzez ogólnodostępne środki przekazu.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zobowiązuje się do informowania Samorządu Województwa Łódzkiego (SW) o realizacji biznesplanu, w ramach operacji, na którą została udzielona pomoc na 3 miesiące przed upływem ostatniego roku okresu związania z celem.</a:t>
            </a:r>
          </a:p>
        </p:txBody>
      </p:sp>
      <p:pic>
        <p:nvPicPr>
          <p:cNvPr id="4" name="Picture 2" descr="Ulga z tytułu zatrzymanego zysku | FSG Podatki">
            <a:extLst>
              <a:ext uri="{FF2B5EF4-FFF2-40B4-BE49-F238E27FC236}">
                <a16:creationId xmlns:a16="http://schemas.microsoft.com/office/drawing/2014/main" id="{983F503F-5627-2662-2291-D75BA4CA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35" y="1503522"/>
            <a:ext cx="4419508" cy="45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3628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Panoramiczny</PresentationFormat>
  <Paragraphs>49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Neue Haas Grotesk Text Pro</vt:lpstr>
      <vt:lpstr>Times New Roman</vt:lpstr>
      <vt:lpstr>VanillaVTI</vt:lpstr>
      <vt:lpstr>PORADNIK  DLA BENEFICJENTA</vt:lpstr>
      <vt:lpstr>POZIOM ORAZ FORMA DOFINANSOWANIA</vt:lpstr>
      <vt:lpstr>WARUNKI PODMIOTOWE PRZYZNAWANIA POMOCY</vt:lpstr>
      <vt:lpstr>DODATKOWE WARUNKI PODMIOTOWE PRZYZNAWANIA POMOCY</vt:lpstr>
      <vt:lpstr> WARUNKI PRZEDMIOTOWE PRZYZNAWANIA POMOCY</vt:lpstr>
      <vt:lpstr>DODATKOWE WARUNKI PRZEDMIOTOWE PRZYZNAWANIA POMOCY</vt:lpstr>
      <vt:lpstr>WARUNKI PRZEDMIOTOWE- BIZNESPLAN</vt:lpstr>
      <vt:lpstr>WARUNKI WYPŁATY POMOCY </vt:lpstr>
      <vt:lpstr>ZOBOWIĄZANIA W OKRESIE ZWIĄZANIA  Z CELEM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2025-09-09T13:35:47Z</dcterms:created>
  <dcterms:modified xsi:type="dcterms:W3CDTF">2025-09-09T13:36:36Z</dcterms:modified>
</cp:coreProperties>
</file>